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4" r:id="rId2"/>
    <p:sldId id="282" r:id="rId3"/>
    <p:sldId id="257" r:id="rId4"/>
    <p:sldId id="260" r:id="rId5"/>
    <p:sldId id="261" r:id="rId6"/>
    <p:sldId id="263" r:id="rId7"/>
    <p:sldId id="264" r:id="rId8"/>
    <p:sldId id="292" r:id="rId9"/>
    <p:sldId id="295" r:id="rId10"/>
    <p:sldId id="293" r:id="rId11"/>
    <p:sldId id="288" r:id="rId12"/>
    <p:sldId id="289" r:id="rId13"/>
    <p:sldId id="291" r:id="rId14"/>
    <p:sldId id="290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68" autoAdjust="0"/>
  </p:normalViewPr>
  <p:slideViewPr>
    <p:cSldViewPr>
      <p:cViewPr varScale="1">
        <p:scale>
          <a:sx n="65" d="100"/>
          <a:sy n="65" d="100"/>
        </p:scale>
        <p:origin x="-1954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6917-89B2-4DDF-AEE0-8570BC626401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5B03-BB07-43CD-B648-F54AB478214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43973-195D-4122-8975-B956EF9C97EE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7926-3729-4D17-A764-F6594F88E15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7926-3729-4D17-A764-F6594F88E152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A365-2672-4A1E-BE63-0A1E73ECE385}" type="datetimeFigureOut">
              <a:rPr lang="th-TH" smtClean="0"/>
              <a:pPr/>
              <a:t>31/10/56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FF60-892B-4346-80E3-A12B4F77345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ส่วนประสานงานเพื่อการบริหารจัดการกลาง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สำนักงานอธิการบดี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มีภารกิจหลักที่รับผิดชอบในปัจจุบัน</a:t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คือ งาน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บริหารความเสี่ยง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158" y="1285860"/>
            <a:ext cx="8229600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964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42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การจัดประชุม</a:t>
                      </a: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 อบรม /</a:t>
                      </a: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กิจกรรมเพื่อเกิดการแลกเปลี่ยนเรียนรู้ ตามภารกิจที่รับผิดชอบ</a:t>
                      </a:r>
                      <a:endParaRPr lang="th-TH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5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จัดศึกษาดูงานนอกสถานที่ทั้งในประเทศและต่างประเทศ</a:t>
                      </a:r>
                      <a:b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3.1</a:t>
                      </a:r>
                      <a:r>
                        <a:rPr lang="th-TH" sz="4400" b="0" dirty="0" smtClean="0"/>
                        <a:t> </a:t>
                      </a:r>
                      <a: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ดูงานที่มหาวิทยาลัย </a:t>
                      </a:r>
                      <a:r>
                        <a:rPr lang="en-US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Hong Kong University of Science and Technology (HKUST) </a:t>
                      </a:r>
                      <a: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เมื่อวันที่ 2 - 4 พฤษภาคม 2556</a:t>
                      </a:r>
                      <a:b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  3.2 บริษัท ปูนซีเมนต์ไทย จำกัด (มหาชน)   เมื่อวันที่ 30 พ.ค. 2556</a:t>
                      </a:r>
                      <a:b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  3.3 บริษัท ปตท. จำกัด (มหาชน)   เมื่อวันที่ 20 มิ.ย. 2556</a:t>
                      </a:r>
                      <a:endParaRPr lang="th-TH" sz="4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dirty="0" smtClean="0"/>
                    </a:p>
                  </a:txBody>
                  <a:tcPr/>
                </a:tc>
              </a:tr>
              <a:tr h="2647507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643206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7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0"/>
              </a:tblGrid>
              <a:tr h="769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กิจกรรมพัฒนาบุคลากร</a:t>
                      </a:r>
                      <a:r>
                        <a:rPr lang="th-TH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ประจำปีงบประมาณ</a:t>
                      </a:r>
                      <a:r>
                        <a:rPr lang="th-TH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2556</a:t>
                      </a:r>
                      <a:endParaRPr lang="th-TH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757206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อบรมหลักสูตร “เทคนิคเชิงลึกในการจัดการความเสี่ยงสมัยใหม่แบบครบวงจร”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วันที่</a:t>
                      </a:r>
                      <a:r>
                        <a:rPr lang="th-TH" sz="2600" b="0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 – 6  มิ.ย. 2556</a:t>
                      </a:r>
                    </a:p>
                    <a:p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สถานที่ 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ห้อง 802 ชั้น 8 อาคารบรมราชกุมารี สถาบัน</a:t>
                      </a:r>
                      <a:r>
                        <a:rPr lang="th-TH" sz="2600" b="0" i="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บัณฑิตพัฒ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นบริหารศาสตร์</a:t>
                      </a:r>
                    </a:p>
                    <a:p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ผู้เข้าอบรม  1. น.ส.กานต์รวี โกมลดิษฐ์     2. นายอรรถพล คำเสนาะ</a:t>
                      </a:r>
                    </a:p>
                  </a:txBody>
                  <a:tcPr/>
                </a:tc>
              </a:tr>
              <a:tr h="1477127">
                <a:tc>
                  <a:txBody>
                    <a:bodyPr/>
                    <a:lstStyle/>
                    <a:p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อบรมหลักสูตร "</a:t>
                      </a:r>
                      <a:r>
                        <a:rPr lang="en-US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Step-by-Step to Executing </a:t>
                      </a:r>
                      <a:r>
                        <a:rPr lang="en-US" sz="2600" b="1" i="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EdPE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”</a:t>
                      </a:r>
                      <a:r>
                        <a:rPr lang="th-TH" sz="2600" b="1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600" b="0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วันที่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26 – 27 มิ.ย. 2556</a:t>
                      </a:r>
                    </a:p>
                    <a:p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สถานที่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ชั้น 31 อาคารสินสาธรทาว</a:t>
                      </a:r>
                      <a:r>
                        <a:rPr lang="th-TH" sz="2600" b="0" i="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เวอร์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ถ.กรุงธนบุรี แขวงคลองต้นไทร เขตคลองสาน กรุงเทพฯ 10600</a:t>
                      </a:r>
                    </a:p>
                    <a:p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ผู้เข้าอบรม   1. น.ส.กานต์รวี โกมลดิษฐ์      2. นายอรรถพล คำเสนาะ</a:t>
                      </a:r>
                    </a:p>
                  </a:txBody>
                  <a:tcPr/>
                </a:tc>
              </a:tr>
              <a:tr h="1377227">
                <a:tc>
                  <a:txBody>
                    <a:bodyPr/>
                    <a:lstStyle/>
                    <a:p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อบรมหลักสูตร “</a:t>
                      </a:r>
                      <a:r>
                        <a:rPr lang="en-US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TQA Criteria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” 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วันที่</a:t>
                      </a:r>
                      <a:r>
                        <a:rPr lang="th-TH" sz="2600" b="1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17 – 19 ก.ค. 2556</a:t>
                      </a:r>
                    </a:p>
                    <a:p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สถานที่  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โรงแรมสวิสโฮเต็ล (รัชดา) กรุงเทพฯ</a:t>
                      </a:r>
                    </a:p>
                    <a:p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ผู้เข้าอบรม    1. น.ส.กานต์รวี โกมลดิษฐ์       2. นายอรรถพล คำเสนาะ</a:t>
                      </a:r>
                    </a:p>
                  </a:txBody>
                  <a:tcPr/>
                </a:tc>
              </a:tr>
              <a:tr h="1477127">
                <a:tc>
                  <a:txBody>
                    <a:bodyPr/>
                    <a:lstStyle/>
                    <a:p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อบรมหลักสูตร “การบริหารความเสี่ยงและการควบคุมภายใน”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วันที่ 11 – 12 ก.ย. 2556</a:t>
                      </a:r>
                    </a:p>
                    <a:p>
                      <a:r>
                        <a:rPr lang="th-TH" sz="2600" b="1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สถานที่  </a:t>
                      </a:r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ห้องเทพพนม ชั้น 2 โรงแรมเวียงใต้ ถนนรามบุตร บางลำพู กรุงเทพฯ </a:t>
                      </a:r>
                    </a:p>
                    <a:p>
                      <a:r>
                        <a:rPr lang="th-TH" sz="26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ผู้เข้าอบรม      1. น.ส.กานต์รวี โกมลดิษฐ์      2. นายอรรถพล คำเสนาะ      3. น.ส.มลฤดี ภูจาด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3071802" cy="2285992"/>
          </a:xfrm>
          <a:prstGeom prst="rect">
            <a:avLst/>
          </a:prstGeom>
          <a:noFill/>
        </p:spPr>
      </p:pic>
      <p:pic>
        <p:nvPicPr>
          <p:cNvPr id="3076" name="Picture 4" descr="C:\Users\User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071802" cy="2286016"/>
          </a:xfrm>
          <a:prstGeom prst="rect">
            <a:avLst/>
          </a:prstGeom>
          <a:noFill/>
        </p:spPr>
      </p:pic>
      <p:pic>
        <p:nvPicPr>
          <p:cNvPr id="3077" name="Picture 5" descr="C:\Users\User\Desktop\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3071834" cy="2357454"/>
          </a:xfrm>
          <a:prstGeom prst="rect">
            <a:avLst/>
          </a:prstGeom>
          <a:noFill/>
        </p:spPr>
      </p:pic>
      <p:pic>
        <p:nvPicPr>
          <p:cNvPr id="3078" name="Picture 6" descr="C:\Users\User\Desktop\0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87094"/>
            <a:ext cx="3000364" cy="2284914"/>
          </a:xfrm>
          <a:prstGeom prst="rect">
            <a:avLst/>
          </a:prstGeom>
          <a:noFill/>
        </p:spPr>
      </p:pic>
      <p:pic>
        <p:nvPicPr>
          <p:cNvPr id="3079" name="Picture 7" descr="C:\Users\User\Desktop\0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1984"/>
            <a:ext cx="3071802" cy="2286016"/>
          </a:xfrm>
          <a:prstGeom prst="rect">
            <a:avLst/>
          </a:prstGeom>
          <a:noFill/>
        </p:spPr>
      </p:pic>
      <p:pic>
        <p:nvPicPr>
          <p:cNvPr id="11" name="รูปภาพ 6" descr="480964_442188139175810_1775431075_n (1)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1802" y="0"/>
            <a:ext cx="3071834" cy="2285992"/>
          </a:xfrm>
          <a:prstGeom prst="rect">
            <a:avLst/>
          </a:prstGeom>
        </p:spPr>
      </p:pic>
      <p:pic>
        <p:nvPicPr>
          <p:cNvPr id="3082" name="Picture 10" descr="C:\Users\User\Desktop\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0"/>
            <a:ext cx="3000364" cy="2285992"/>
          </a:xfrm>
          <a:prstGeom prst="rect">
            <a:avLst/>
          </a:prstGeom>
          <a:noFill/>
        </p:spPr>
      </p:pic>
      <p:pic>
        <p:nvPicPr>
          <p:cNvPr id="3083" name="Picture 11" descr="C:\Users\User\Desktop\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071802" cy="2285992"/>
          </a:xfrm>
          <a:prstGeom prst="rect">
            <a:avLst/>
          </a:prstGeom>
          <a:noFill/>
        </p:spPr>
      </p:pic>
      <p:pic>
        <p:nvPicPr>
          <p:cNvPr id="3084" name="Picture 12" descr="C:\Users\User\Desktop\05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572008"/>
            <a:ext cx="3071834" cy="2285992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7422" y="2000240"/>
            <a:ext cx="442915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บริการทางวิชาการแก่หน่วยงานในสถาบัน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การจัดอบรมให้ความรู้ในการเขียนรายงาน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TQA</a:t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โดย ผศ.ดร.จินดา เจริญพรพาณิชย์   ผู้ตรวจประเมินรางวัลคุณภาพแห่งชาติ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C:\Users\User\Desktop\รูป พาวเวอร์พอย นำเสนอสภา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643438" cy="342899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786190"/>
            <a:ext cx="4643438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การศึกษาดูงาน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ณ บริษัท ปูนซีเมนต์ไทย จำกัด มหาชน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SCG)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เมื่อวันที่ 30 พฤษภาคม 2556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7" name="Picture 2" descr="C:\Users\User\Desktop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3438" y="3429000"/>
            <a:ext cx="450056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rkisim" pitchFamily="34" charset="-79"/>
                <a:ea typeface="+mj-ea"/>
                <a:cs typeface="TH SarabunPSK" pitchFamily="34" charset="-34"/>
              </a:rPr>
              <a:t>การศึกษาดูงาน ณ บริษัท ปตท. จำกัด (มหาชน)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j-ea"/>
                <a:cs typeface="TH SarabunPSK" pitchFamily="34" charset="-34"/>
              </a:rPr>
              <a:t>เมื่อวันที่ 20 มิถุนายน 2556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arkisim" pitchFamily="34" charset="-79"/>
              <a:ea typeface="+mj-ea"/>
              <a:cs typeface="TH SarabunPSK" pitchFamily="34" charset="-34"/>
            </a:endParaRPr>
          </a:p>
        </p:txBody>
      </p:sp>
      <p:pic>
        <p:nvPicPr>
          <p:cNvPr id="2051" name="Picture 3" descr="C:\Users\User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noFill/>
        </p:spPr>
      </p:pic>
      <p:pic>
        <p:nvPicPr>
          <p:cNvPr id="2052" name="Picture 4" descr="C:\Users\User\Desktop\03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35795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rkisim" pitchFamily="34" charset="-79"/>
                <a:ea typeface="+mj-ea"/>
                <a:cs typeface="TH SarabunPSK" pitchFamily="34" charset="-34"/>
              </a:rPr>
              <a:t>การศึกษาดูงาน 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j-ea"/>
                <a:cs typeface="TH SarabunPSK" pitchFamily="34" charset="-34"/>
              </a:rPr>
              <a:t>ณ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rkisim" pitchFamily="34" charset="-79"/>
                <a:ea typeface="+mj-ea"/>
                <a:cs typeface="TH SarabunPSK" pitchFamily="34" charset="-34"/>
              </a:rPr>
              <a:t>HKUST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+mj-ea"/>
                <a:cs typeface="TH SarabunPSK" pitchFamily="34" charset="-34"/>
              </a:rPr>
              <a:t>  เมื่อวันที่ 2-4 พฤษภาคม 2556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arkisim" pitchFamily="34" charset="-79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15352" cy="1000108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ภารกิจ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หลักด้านงานบริหารความเสี่ยง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158" y="1285860"/>
            <a:ext cx="8229600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285860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      ปีงบประมาณ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2556 งานบริหารความเสี่ยง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ปรับเปลี่ยนการดำเนินงานเพื่อความสะดวก รวดเร็วในการรับ-ส่งข้อมูลจึงนำระบบ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cloud computing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มาใช้ในการบริหารความเสี่ยงทั่วทั้ง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องค์กร  รวมทั้ง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นำมาใช้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เป็นเครื่องมือของ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ผู้บริหารใน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การเข้าถึงข้อมูลความเสี่ยงแบบ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Real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time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จากทุกแห่งที่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มีการเชื่อมต่อทางอินเตอร์เน็ต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เว็บไซด์งานบริหารความเสี่ยง หรือ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ERM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User\Desktop\รูป พาวเวอร์พอย นำเสนอสภ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64373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857892"/>
            <a:ext cx="4572032" cy="785818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แบบกรอกข้อมูลความเสี่ยงผ่านระบบออนไลน์  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เพื่อความสะดวกรวดเร็ว และลดการสิ้นเปลืองกระดาษ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Users\User\Desktop\รูป พาวเวอร์พอย นำเสนอสภา\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357718" cy="5500750"/>
          </a:xfrm>
          <a:prstGeom prst="rect">
            <a:avLst/>
          </a:prstGeom>
          <a:noFill/>
        </p:spPr>
      </p:pic>
      <p:pic>
        <p:nvPicPr>
          <p:cNvPr id="4" name="Picture 2" descr="C:\Users\User\Desktop\รูป พาวเวอร์พอย นำเสนอสภา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214842" cy="54293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57752" y="5857892"/>
            <a:ext cx="4143404" cy="7858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เมื่อกรอกข้อมูลแล้วเสร็จระบบไฟแจ้งเตือนจะเปลี่ยนสถานะทันที  และเป็นเครื่องมือในการติดตามของผู้บริหาร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500298" y="5620780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Up Arrow 6"/>
          <p:cNvSpPr/>
          <p:nvPr/>
        </p:nvSpPr>
        <p:spPr>
          <a:xfrm>
            <a:off x="6929454" y="5633850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4500562" y="3000372"/>
            <a:ext cx="285752" cy="71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/>
          <a:p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ข้อมูลความเสี่ยงที่ส่งเข้ามา ผู้บริหารสามารถเข้าถึงข้อมูลได้แบบ </a:t>
            </a:r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Real Time</a:t>
            </a: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Users\User\Desktop\รูป พาวเวอร์พอย นำเสนอสภา\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78" y="627235"/>
            <a:ext cx="878687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072362" cy="57148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TH SarabunPSK" pitchFamily="34" charset="-34"/>
                <a:cs typeface="TH SarabunPSK" pitchFamily="34" charset="-34"/>
              </a:rPr>
              <a:t>Shopping Risks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ตัวช่วยในการค้นหาปัจจัยเสี่ยง</a:t>
            </a:r>
            <a:endParaRPr lang="th-TH" sz="2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User\Desktop\รูป พาวเวอร์พอย นำเสนอสภา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16100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984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9533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การจัดประชุม</a:t>
                      </a: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 อบรม /</a:t>
                      </a: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กิจกรรมเพื่อเกิดการแลกเปลี่ยนเรียนรู้ ตามภารกิจที่รับผิดชอบ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77003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endParaRPr lang="th-TH" sz="1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จัด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อบรมสนับสนุนตามภารกิจหลัก</a:t>
                      </a:r>
                      <a:endParaRPr lang="th-TH" sz="4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1.1 จัดอบรมเรื่อง บริหารความเสี่ยงอย่างไรให้องค์กรห่างไกลความเสี่ยง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วันที่ 20 พฤศจิกายน 2555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th-TH" sz="4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1.2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จัดประชุมเชิงปฏิบัติการ เรื่อง การกำหนดรายการควบคุมความ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เสี่ยงภายใน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องค์กร 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เมื่อวันที่ 17,18 และ 20 ธันวาคม 2555    </a:t>
                      </a:r>
                      <a:r>
                        <a:rPr lang="th-TH" sz="4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</a:t>
                      </a:r>
                      <a:endParaRPr lang="th-TH" sz="4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1.3 จัดอบรม เรื่อง ความสำคัญต่อการพัฒนาองค์กรเพื่อเตรียม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ความรู้สำหรับ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การเขียนรายงาน </a:t>
                      </a: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TQA 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สำหรับคณะกรรมการ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ประจำปีงบประมาณ 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 วันที่ 18 และ 21 กุมภาพันธ์ 2556</a:t>
                      </a:r>
                      <a:endParaRPr lang="th-TH" sz="4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7769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th-TH" sz="2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963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9533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การจัดประชุม</a:t>
                      </a: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 อบรม /</a:t>
                      </a: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กิจกรรมเพื่อเกิดการแลกเปลี่ยนเรียนรู้ ตามภารกิจที่รับผิดชอบ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2689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4000" b="1" smtClean="0">
                          <a:latin typeface="TH SarabunPSK" pitchFamily="34" charset="-34"/>
                          <a:cs typeface="TH SarabunPSK" pitchFamily="34" charset="-34"/>
                        </a:rPr>
                        <a:t>จัดประชุมตาม</a:t>
                      </a:r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ภารกิจ(ต่อ)</a:t>
                      </a:r>
                      <a:endParaRPr lang="th-TH" sz="4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h-TH" sz="4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จัดประชุมคณะกรรมการบริหารความเสี่ยงระดับสถาบัน ครั้งที่ 3/2555  เมื่อวันที่ 24 ตุลาคม</a:t>
                      </a:r>
                      <a:r>
                        <a:rPr lang="th-TH" sz="4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2555</a:t>
                      </a:r>
                      <a:endParaRPr lang="th-TH" sz="4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จัดประชุมคณะอนุกรรมการบริหารความเสี่ยงของสำนักงานอธิการบดี</a:t>
                      </a:r>
                      <a:r>
                        <a:rPr lang="th-TH" sz="4000" b="0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ครั้งที่ 1/2556  เมื่อวันที่ 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21</a:t>
                      </a:r>
                      <a:r>
                        <a:rPr lang="th-TH" sz="4000" b="0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4000" b="0" i="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พฤษภาคม</a:t>
                      </a:r>
                      <a:r>
                        <a:rPr lang="th-TH" sz="4000" b="0" i="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2556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จัดประชุมคณะกรรมการบริหารความเสี่ยงระดับสถาบัน</a:t>
                      </a:r>
                      <a:r>
                        <a:rPr lang="th-TH" sz="4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ครั้งที่ 1/2556 เมื่อวันที่ 27 พฤษภาคม 2556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จัดประชุมคณะอนุกรรมการบริหารความพร้อมต่อสภาวะวิกฤต (</a:t>
                      </a:r>
                      <a:r>
                        <a:rPr lang="en-US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BCM)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ครั้งที่</a:t>
                      </a:r>
                      <a:r>
                        <a:rPr lang="th-TH" sz="4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1/2556  </a:t>
                      </a:r>
                      <a:r>
                        <a:rPr lang="th-TH" sz="400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เมื่อวันที่ 18 มิถุนายน 2556</a:t>
                      </a:r>
                      <a:endParaRPr lang="th-TH" sz="4000" dirty="0" smtClean="0"/>
                    </a:p>
                    <a:p>
                      <a:pPr marL="457200" indent="-457200">
                        <a:buNone/>
                      </a:pPr>
                      <a:endParaRPr lang="th-TH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7769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th-TH" sz="2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964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42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การจัดประชุม</a:t>
                      </a:r>
                      <a:r>
                        <a:rPr lang="th-TH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 อบรม /</a:t>
                      </a: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กิจกรรมเพื่อเกิดการแลกเปลี่ยนเรียนรู้ ตามภารกิจที่รับผิดชอบ</a:t>
                      </a:r>
                      <a:endParaRPr lang="th-TH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5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ให้บริการทางวิชาการแก่หน่วยงานในสถาบัน ดังนี้</a:t>
                      </a: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    2.1 จัดอบรมเชิงปฏิบัติการ เรื่อง ความรู้เกี่ยวกับการบริหารความเสี่ยง เมื่อวันที่ 17 มกราคม 2556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ให้แก่สำนักหอสมุดกลาง</a:t>
                      </a:r>
                      <a:b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    2.2 จัดอบรมเชิงปฏิบัติการ เรื่อง การบริหารความเสี่ยง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เมื่อวันที่ 21-22 มีนาคม 2556   ให้แก่วิทยาเขตชุมพร</a:t>
                      </a:r>
                      <a:b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    2.3 จัดอบรมเชิงปฏิบัติการ เรื่อง การบริหารความเสี่ยง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เมื่อวันที่ 22 เมษายน 2556  ให้แก่วิทยาลัยบริหารและจัดการ </a:t>
                      </a:r>
                      <a:endParaRPr lang="th-TH" sz="4400" dirty="0" smtClean="0"/>
                    </a:p>
                  </a:txBody>
                  <a:tcPr/>
                </a:tc>
              </a:tr>
              <a:tr h="2647507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658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ส่วนประสานงานเพื่อการบริหารจัดการกลาง สำนักงานอธิการบดี  มีภารกิจหลักที่รับผิดชอบในปัจจุบัน คือ งานบริหารความเสี่ยง</vt:lpstr>
      <vt:lpstr>ภารกิจหลักด้านงานบริหารความเสี่ยง</vt:lpstr>
      <vt:lpstr>เว็บไซด์งานบริหารความเสี่ยง หรือ ERM</vt:lpstr>
      <vt:lpstr>แบบกรอกข้อมูลความเสี่ยงผ่านระบบออนไลน์   เพื่อความสะดวกรวดเร็ว และลดการสิ้นเปลืองกระดาษ</vt:lpstr>
      <vt:lpstr>ข้อมูลความเสี่ยงที่ส่งเข้ามา ผู้บริหารสามารถเข้าถึงข้อมูลได้แบบ Real Time</vt:lpstr>
      <vt:lpstr>Shopping Risks ตัวช่วยในการค้นหาปัจจัยเสี่ยง</vt:lpstr>
      <vt:lpstr>  </vt:lpstr>
      <vt:lpstr>  </vt:lpstr>
      <vt:lpstr>  </vt:lpstr>
      <vt:lpstr>  </vt:lpstr>
      <vt:lpstr> </vt:lpstr>
      <vt:lpstr>Slide 12</vt:lpstr>
      <vt:lpstr>การจัดอบรมให้ความรู้ในการเขียนรายงาน TQA โดย ผศ.ดร.จินดา เจริญพรพาณิชย์   ผู้ตรวจประเมินรางวัลคุณภาพแห่งชาติ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ส่วนประสานงานเพื่อการบริหารจัดการกลาง</dc:title>
  <dc:creator>User</dc:creator>
  <cp:lastModifiedBy>User</cp:lastModifiedBy>
  <cp:revision>75</cp:revision>
  <dcterms:created xsi:type="dcterms:W3CDTF">2013-06-28T02:32:19Z</dcterms:created>
  <dcterms:modified xsi:type="dcterms:W3CDTF">2013-10-31T08:38:02Z</dcterms:modified>
</cp:coreProperties>
</file>